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257" r:id="rId5"/>
    <p:sldId id="672" r:id="rId6"/>
    <p:sldId id="2514" r:id="rId7"/>
    <p:sldId id="2515" r:id="rId8"/>
    <p:sldId id="2516" r:id="rId9"/>
    <p:sldId id="2518" r:id="rId10"/>
    <p:sldId id="2519" r:id="rId11"/>
    <p:sldId id="2517" r:id="rId12"/>
    <p:sldId id="252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F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1"/>
    <p:restoredTop sz="94507"/>
  </p:normalViewPr>
  <p:slideViewPr>
    <p:cSldViewPr snapToGrid="0">
      <p:cViewPr varScale="1">
        <p:scale>
          <a:sx n="112" d="100"/>
          <a:sy n="112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4CE10-5FE1-3D49-99A6-DAFC85AC0AE8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6927B-97D2-554B-A214-D73EE1A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8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07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35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13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8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40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75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61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6" y="4227594"/>
            <a:ext cx="8404977" cy="13055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accent5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7" y="5766099"/>
            <a:ext cx="8404976" cy="590251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6FE41B-E7AE-FC43-A4A2-51F81452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9905" y="417149"/>
            <a:ext cx="1739198" cy="365125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</a:defRPr>
            </a:lvl1pPr>
          </a:lstStyle>
          <a:p>
            <a:fld id="{6C33123A-F54F-2341-AC44-7F40417F38A2}" type="datetime4">
              <a:rPr lang="en-US" smtClean="0"/>
              <a:t>September 18,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6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68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F94D049-750D-4443-ABB8-2C3A349AFA4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21C2F4-C445-134C-AB62-EC44C3AC62A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B0C0F91-4826-AB48-8200-0AA6EBCF9CAB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61950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" descr="preencoded.png">
            <a:extLst>
              <a:ext uri="{FF2B5EF4-FFF2-40B4-BE49-F238E27FC236}">
                <a16:creationId xmlns:a16="http://schemas.microsoft.com/office/drawing/2014/main" id="{6129D614-C18E-A84F-A35D-B85AD0710D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B3474F2-813F-144E-A5E3-9EFB3D5E7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02" y="452406"/>
            <a:ext cx="5163202" cy="752449"/>
          </a:xfrm>
        </p:spPr>
        <p:txBody>
          <a:bodyPr anchor="t">
            <a:normAutofit/>
          </a:bodyPr>
          <a:lstStyle>
            <a:lvl1pPr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Introduction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95F123-F83C-D74D-B917-9E9D3B4BA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244" y="1702014"/>
            <a:ext cx="5163202" cy="4255854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None/>
              <a:defRPr sz="22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1F61D637-3F32-614B-99A7-CE6CA71985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927D43-946C-AB43-B96A-8F8625D7ECAF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566312" y="446161"/>
            <a:ext cx="4394634" cy="75869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25F86CE-9BC1-6743-9E0C-DD5B6FB8AB49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45850" y="1702014"/>
            <a:ext cx="5140134" cy="42558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ts val="2000"/>
              </a:lnSpc>
              <a:spcAft>
                <a:spcPts val="1950"/>
              </a:spcAft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5035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7993530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4174297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086501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086501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086501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48838D29-272F-F149-AD8D-3E5D2AD51AF6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444202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B575BD0-362D-7C47-9EAD-C5F806621E1D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44202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003DD90-3175-F44F-8D72-458530DE4A62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444202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4DF355D-6530-1F46-BC1A-E979ADECFB94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4260638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478E426-63EF-244C-B829-98E2E21E119B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260638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89BDC90-F4BA-5D40-A0EF-BD5586AFF4BE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4260638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8765B4F-24D8-2641-9261-F629332413A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4CD120F-A27D-2143-88BD-66FC0DCC642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50799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5654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610616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2867A-99C5-A847-B4B7-375BA3263372}"/>
              </a:ext>
            </a:extLst>
          </p:cNvPr>
          <p:cNvCxnSpPr>
            <a:cxnSpLocks/>
          </p:cNvCxnSpPr>
          <p:nvPr userDrawn="1"/>
        </p:nvCxnSpPr>
        <p:spPr>
          <a:xfrm>
            <a:off x="897128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324104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B08375B-C3F2-524E-910B-D9C21C18B5C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25654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F44CBEE-7235-1C4B-A2D6-7A398A0159F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25655" y="3999753"/>
            <a:ext cx="2765652" cy="2356598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3CCFE16-FD6F-9E4A-BE05-F4B5A69432E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1770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93C09BD-8DFF-E148-BDEB-C6CC79B3C22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31770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83DDF49-EF8F-2C4C-8580-0A5DD0BEDF8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31771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99131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99131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6199132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6703E58-9291-EE40-8DCB-A241470F951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909118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451DD1-615B-AE43-9B8E-1BB26CDED94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909118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5571B90-D179-B34F-95F4-C185A51AB586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09119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FCF8479-82B0-0840-9B2D-AC5FD4ACD354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7032ABB-7447-304B-BC64-9369BF7A935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055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with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61E201-BA38-4447-A0C1-6213D4ABE43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2" y="241683"/>
            <a:ext cx="5333028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B363821-E1AE-0E4B-AB14-075EE424E572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76100" y="698668"/>
            <a:ext cx="533302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4291436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place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1E4FA67-482D-F249-9F64-D3A7846B76E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F9F3A5-801B-434A-86BB-2BEE7C86970F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1" y="241683"/>
            <a:ext cx="5386817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8A2491D-CED1-3E4A-83F9-0AEC1BF664C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76101" y="698668"/>
            <a:ext cx="5386818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54613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7E7661C-8F47-A84E-B097-83D2887BAAE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9E33F36-CB6A-3845-B322-222BD9B1F41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306387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79ACECD-DD2A-B64F-8E1E-426B640A054C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619EC4-76DA-1644-8D14-0A5DD8E7E33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5111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_with lis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9925059-DA62-0741-A886-A75ABAED9C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252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6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9FB89F2B-E93E-0641-8991-6CC778E411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9698" r="21187"/>
          <a:stretch/>
        </p:blipFill>
        <p:spPr bwMode="auto">
          <a:xfrm>
            <a:off x="6113794" y="-1"/>
            <a:ext cx="6078204" cy="683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439FD51-B1D6-8F4A-803E-396E69AF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6197" y="4567999"/>
            <a:ext cx="1739198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6E3C9BF4-CD7D-8540-B3F3-C4359157ED05}" type="datetime4">
              <a:rPr lang="en-US" smtClean="0"/>
              <a:t>September 18,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58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955-5E89-D74C-9EF1-CE55C69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243" y="1893134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86102F4-C2D7-4949-BBD7-069B15E2B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1239" y="1902234"/>
            <a:ext cx="227696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EFD0E42-6CF3-3B45-8418-50EFC96439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2660" y="1890542"/>
            <a:ext cx="227387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411B4C-A7FB-C84C-A916-88C5CFEDAE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1239" y="3498093"/>
            <a:ext cx="227695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7D50877-D419-A647-A938-AC0D343DB4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06007" y="5027896"/>
            <a:ext cx="228219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749A1C5-832F-3641-9E2E-346ED2ADA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2660" y="3499339"/>
            <a:ext cx="227386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63CAA6B-5FB2-BE46-98FE-5279349B8F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1914" y="1890541"/>
            <a:ext cx="227321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F950F76-DB7E-EB40-8326-ED06CCFE62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8242" y="3493305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4229E0C-62C8-3644-BA3B-504280DC79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323" y="5027895"/>
            <a:ext cx="227407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C169B54-58A1-214E-AD85-F41C9E0597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3521" y="5027894"/>
            <a:ext cx="227300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10A2D85-31D3-7E4E-9E1E-004FBB157E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1914" y="3499339"/>
            <a:ext cx="225919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2B8D38-17CE-6549-B165-F0E689696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1913" y="5027893"/>
            <a:ext cx="2302943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757904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10 School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56BB7B-5CE5-F441-B889-0A1C038B2A36}"/>
              </a:ext>
            </a:extLst>
          </p:cNvPr>
          <p:cNvSpPr txBox="1"/>
          <p:nvPr userDrawn="1"/>
        </p:nvSpPr>
        <p:spPr>
          <a:xfrm>
            <a:off x="982613" y="2108577"/>
            <a:ext cx="195717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Blair School of Music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0D162-17AA-414A-B172-551F4ED73BFD}"/>
              </a:ext>
            </a:extLst>
          </p:cNvPr>
          <p:cNvSpPr txBox="1"/>
          <p:nvPr userDrawn="1"/>
        </p:nvSpPr>
        <p:spPr>
          <a:xfrm>
            <a:off x="3746432" y="189313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College of Arts</a:t>
            </a:r>
            <a:br>
              <a:rPr lang="en-US" sz="1400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Sciences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0AECC-2852-3B48-B51A-80B5E7CDBCC7}"/>
              </a:ext>
            </a:extLst>
          </p:cNvPr>
          <p:cNvSpPr txBox="1"/>
          <p:nvPr userDrawn="1"/>
        </p:nvSpPr>
        <p:spPr>
          <a:xfrm>
            <a:off x="6500009" y="21085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Divinity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663EA-250A-A24A-BF53-0FA1A5EE3B7A}"/>
              </a:ext>
            </a:extLst>
          </p:cNvPr>
          <p:cNvSpPr txBox="1"/>
          <p:nvPr userDrawn="1"/>
        </p:nvSpPr>
        <p:spPr>
          <a:xfrm>
            <a:off x="9281954" y="2108577"/>
            <a:ext cx="178507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Graduate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C1B1C5-3349-4846-A0F1-D6E86F5762A6}"/>
              </a:ext>
            </a:extLst>
          </p:cNvPr>
          <p:cNvSpPr txBox="1"/>
          <p:nvPr userDrawn="1"/>
        </p:nvSpPr>
        <p:spPr>
          <a:xfrm>
            <a:off x="982613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Law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F4D32B-9B34-A64E-9C72-44B90CF4B7E1}"/>
              </a:ext>
            </a:extLst>
          </p:cNvPr>
          <p:cNvSpPr txBox="1"/>
          <p:nvPr userDrawn="1"/>
        </p:nvSpPr>
        <p:spPr>
          <a:xfrm>
            <a:off x="3746432" y="3306490"/>
            <a:ext cx="1676317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Owen Graduate School of Management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AF53A-0296-F842-B971-2C80F878B028}"/>
              </a:ext>
            </a:extLst>
          </p:cNvPr>
          <p:cNvSpPr txBox="1"/>
          <p:nvPr userDrawn="1"/>
        </p:nvSpPr>
        <p:spPr>
          <a:xfrm>
            <a:off x="6500009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Peabody College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441D9-7B8A-7643-B64A-BA688EDCF850}"/>
              </a:ext>
            </a:extLst>
          </p:cNvPr>
          <p:cNvSpPr txBox="1"/>
          <p:nvPr userDrawn="1"/>
        </p:nvSpPr>
        <p:spPr>
          <a:xfrm>
            <a:off x="9281954" y="3521934"/>
            <a:ext cx="178507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Engineering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56156-5CE2-B74F-8659-51D32F182E20}"/>
              </a:ext>
            </a:extLst>
          </p:cNvPr>
          <p:cNvSpPr txBox="1"/>
          <p:nvPr userDrawn="1"/>
        </p:nvSpPr>
        <p:spPr>
          <a:xfrm>
            <a:off x="982613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Medicine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23F9C-2080-5545-8CEE-1BE489720355}"/>
              </a:ext>
            </a:extLst>
          </p:cNvPr>
          <p:cNvSpPr txBox="1"/>
          <p:nvPr userDrawn="1"/>
        </p:nvSpPr>
        <p:spPr>
          <a:xfrm>
            <a:off x="3746432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Nursing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99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8669E-B216-AA42-B53A-973035C85CE2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272C731-1402-D34C-B7DD-4065D53CE563}"/>
              </a:ext>
            </a:extLst>
          </p:cNvPr>
          <p:cNvSpPr txBox="1"/>
          <p:nvPr userDrawn="1"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TEMPLATE GUIDELINES</a:t>
            </a:r>
            <a:endParaRPr lang="en-US" sz="3300" b="1" i="0" spc="30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FBCD6-4509-E545-897B-13343F0A4AA2}"/>
              </a:ext>
            </a:extLst>
          </p:cNvPr>
          <p:cNvSpPr txBox="1"/>
          <p:nvPr userDrawn="1"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USING SLIDE LAYOUTS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4369F-C194-AD45-85F6-6988005CDA65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9A14FE-18BE-6142-B636-9CCED47D817E}"/>
              </a:ext>
            </a:extLst>
          </p:cNvPr>
          <p:cNvSpPr txBox="1"/>
          <p:nvPr userDrawn="1"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insert a new slide: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8843B7-205D-3946-ABAE-B1BDBD70F068}"/>
              </a:ext>
            </a:extLst>
          </p:cNvPr>
          <p:cNvSpPr txBox="1"/>
          <p:nvPr userDrawn="1"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the arrow on the right slide of the 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an appropriate layout from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 as needed, following the guidelines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CCC39-BB65-AC40-AD18-8F381A0C05D3}"/>
              </a:ext>
            </a:extLst>
          </p:cNvPr>
          <p:cNvSpPr txBox="1"/>
          <p:nvPr userDrawn="1"/>
        </p:nvSpPr>
        <p:spPr>
          <a:xfrm>
            <a:off x="5785109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CHANGING SLIDE LAYOUTS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36D77-69F2-494D-B305-F1C1FC3DB5D5}"/>
              </a:ext>
            </a:extLst>
          </p:cNvPr>
          <p:cNvCxnSpPr>
            <a:cxnSpLocks/>
          </p:cNvCxnSpPr>
          <p:nvPr userDrawn="1"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3EE09A-33B1-9548-B0A8-602C83122867}"/>
              </a:ext>
            </a:extLst>
          </p:cNvPr>
          <p:cNvSpPr txBox="1"/>
          <p:nvPr userDrawn="1"/>
        </p:nvSpPr>
        <p:spPr>
          <a:xfrm>
            <a:off x="5804817" y="1883971"/>
            <a:ext cx="5630970" cy="6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1C6390-568E-664C-ACF3-B99CCB8654EF}"/>
              </a:ext>
            </a:extLst>
          </p:cNvPr>
          <p:cNvSpPr txBox="1"/>
          <p:nvPr userDrawn="1"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 new layout from the gallery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F05F79-EC1D-A349-A6B8-A12B4B8D0A25}"/>
              </a:ext>
            </a:extLst>
          </p:cNvPr>
          <p:cNvSpPr txBox="1"/>
          <p:nvPr userDrawn="1"/>
        </p:nvSpPr>
        <p:spPr>
          <a:xfrm>
            <a:off x="500412" y="4204094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ADDING PHOTOS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3F06E8-7784-FF40-A314-DF298C2524EE}"/>
              </a:ext>
            </a:extLst>
          </p:cNvPr>
          <p:cNvCxnSpPr>
            <a:cxnSpLocks/>
          </p:cNvCxnSpPr>
          <p:nvPr userDrawn="1"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EFD4B2C-D8ED-6B48-AE76-57FC0651AA54}"/>
              </a:ext>
            </a:extLst>
          </p:cNvPr>
          <p:cNvSpPr txBox="1"/>
          <p:nvPr userDrawn="1"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add photos: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14F1C2-5923-6443-8748-E242306AC19E}"/>
              </a:ext>
            </a:extLst>
          </p:cNvPr>
          <p:cNvSpPr txBox="1"/>
          <p:nvPr userDrawn="1"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67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L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5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ED8E1A-BA0A-C041-B60A-D0D46E8B2AA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C519-EB37-774F-BD3A-23BD947ABD6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20767" y="45645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A05971-6ECE-3048-89D4-C8CDCDF8108F}" type="datetime4">
              <a:rPr lang="en-US" smtClean="0"/>
              <a:pPr/>
              <a:t>September 18,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5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27" y="670745"/>
            <a:ext cx="5128022" cy="1305500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5"/>
                </a:solidFill>
              </a:defRPr>
            </a:lvl1pPr>
          </a:lstStyle>
          <a:p>
            <a:r>
              <a:rPr lang="en-US"/>
              <a:t>Agenda or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6" y="3006104"/>
            <a:ext cx="5291403" cy="3181151"/>
          </a:xfrm>
        </p:spPr>
        <p:txBody>
          <a:bodyPr>
            <a:normAutofit/>
          </a:bodyPr>
          <a:lstStyle>
            <a:lvl1pPr marL="36576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 sz="2000">
                <a:solidFill>
                  <a:schemeClr val="accent6"/>
                </a:solidFill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28600" marR="0" lvl="0" indent="-3200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/>
            </a:pP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9AE8E3-EF7B-F441-93B3-228673B018B7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7080135"/>
          </a:xfrm>
          <a:prstGeom prst="line">
            <a:avLst/>
          </a:prstGeom>
          <a:ln w="63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3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43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89173-9CC4-384F-87ED-3C126C08F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89" r="695" b="11859"/>
          <a:stretch/>
        </p:blipFill>
        <p:spPr>
          <a:xfrm>
            <a:off x="362715" y="384049"/>
            <a:ext cx="11466571" cy="5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723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8844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4D2869-1122-FD4F-93D1-E6818DABA3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7976" y="3134047"/>
            <a:ext cx="10385823" cy="1305500"/>
          </a:xfrm>
        </p:spPr>
        <p:txBody>
          <a:bodyPr anchor="t">
            <a:normAutofit/>
          </a:bodyPr>
          <a:lstStyle>
            <a:lvl1pPr algn="ctr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Section 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525A9-A6AD-A44B-801E-7959EE0923FD}"/>
              </a:ext>
            </a:extLst>
          </p:cNvPr>
          <p:cNvSpPr/>
          <p:nvPr userDrawn="1"/>
        </p:nvSpPr>
        <p:spPr>
          <a:xfrm>
            <a:off x="355600" y="385065"/>
            <a:ext cx="11480800" cy="5971285"/>
          </a:xfrm>
          <a:prstGeom prst="rect">
            <a:avLst/>
          </a:prstGeom>
          <a:noFill/>
          <a:ln w="6350">
            <a:gradFill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0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01" y="3148547"/>
            <a:ext cx="11230346" cy="1434085"/>
          </a:xfrm>
        </p:spPr>
        <p:txBody>
          <a:bodyPr anchor="t">
            <a:normAutofit/>
          </a:bodyPr>
          <a:lstStyle>
            <a:lvl1pPr algn="ctr">
              <a:defRPr sz="4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85784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B49188-E5FA-E44D-BB8D-3EFB7DD6626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D94DB9D-64AE-3246-A5A1-033C8898104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31512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D07B40-2FFE-E84A-8C1D-66AF3BE4D3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D6F4D12-C76D-594A-8366-6BDB7BA91D9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A7115C3-295D-ED43-9822-703965AFF1A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69190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05971-6ECE-3048-89D4-C8CDCDF8108F}" type="datetime4">
              <a:rPr lang="en-US" smtClean="0"/>
              <a:t>September 18,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F19FF4C-6E22-8645-B7ED-109F195808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1D03-3865-D34B-8E7F-4D9212E48FF0}"/>
              </a:ext>
            </a:extLst>
          </p:cNvPr>
          <p:cNvSpPr/>
          <p:nvPr userDrawn="1"/>
        </p:nvSpPr>
        <p:spPr>
          <a:xfrm>
            <a:off x="-1336363" y="4289458"/>
            <a:ext cx="1143775" cy="604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C954E-AAA1-BD40-A56D-98BAB934B2A6}"/>
              </a:ext>
            </a:extLst>
          </p:cNvPr>
          <p:cNvSpPr/>
          <p:nvPr userDrawn="1"/>
        </p:nvSpPr>
        <p:spPr>
          <a:xfrm>
            <a:off x="-1321905" y="276999"/>
            <a:ext cx="1129317" cy="5991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131E6-79A8-1248-9C11-D19D84E4070A}"/>
              </a:ext>
            </a:extLst>
          </p:cNvPr>
          <p:cNvSpPr/>
          <p:nvPr userDrawn="1"/>
        </p:nvSpPr>
        <p:spPr>
          <a:xfrm>
            <a:off x="-1336363" y="3593426"/>
            <a:ext cx="1143775" cy="606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EED77-DA3A-C246-8826-3C95DA6290B2}"/>
              </a:ext>
            </a:extLst>
          </p:cNvPr>
          <p:cNvSpPr/>
          <p:nvPr userDrawn="1"/>
        </p:nvSpPr>
        <p:spPr>
          <a:xfrm>
            <a:off x="-1336362" y="941894"/>
            <a:ext cx="1129316" cy="5991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26DDE-1973-9249-8B67-79F28A67A5CC}"/>
              </a:ext>
            </a:extLst>
          </p:cNvPr>
          <p:cNvSpPr/>
          <p:nvPr userDrawn="1"/>
        </p:nvSpPr>
        <p:spPr>
          <a:xfrm>
            <a:off x="-1336363" y="4983173"/>
            <a:ext cx="1129315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2ADD5C-05AF-2849-808E-5A5329FE307B}"/>
              </a:ext>
            </a:extLst>
          </p:cNvPr>
          <p:cNvSpPr/>
          <p:nvPr userDrawn="1"/>
        </p:nvSpPr>
        <p:spPr>
          <a:xfrm>
            <a:off x="-1336363" y="2268952"/>
            <a:ext cx="1129315" cy="5838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31D78-EB57-CF49-B681-1FFB250F2AA3}"/>
              </a:ext>
            </a:extLst>
          </p:cNvPr>
          <p:cNvCxnSpPr>
            <a:cxnSpLocks/>
          </p:cNvCxnSpPr>
          <p:nvPr userDrawn="1"/>
        </p:nvCxnSpPr>
        <p:spPr>
          <a:xfrm>
            <a:off x="-229369" y="276999"/>
            <a:ext cx="0" cy="599123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181A33-7A78-A745-B85F-272ACD897C6A}"/>
              </a:ext>
            </a:extLst>
          </p:cNvPr>
          <p:cNvSpPr txBox="1"/>
          <p:nvPr userDrawn="1"/>
        </p:nvSpPr>
        <p:spPr>
          <a:xfrm>
            <a:off x="-1321904" y="276999"/>
            <a:ext cx="671342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E2321-9A11-C64F-94E7-483770247088}"/>
              </a:ext>
            </a:extLst>
          </p:cNvPr>
          <p:cNvSpPr txBox="1"/>
          <p:nvPr userDrawn="1"/>
        </p:nvSpPr>
        <p:spPr>
          <a:xfrm>
            <a:off x="-1336363" y="2268952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381ED-C72B-874C-B467-99E2F441CCAD}"/>
              </a:ext>
            </a:extLst>
          </p:cNvPr>
          <p:cNvSpPr txBox="1"/>
          <p:nvPr userDrawn="1"/>
        </p:nvSpPr>
        <p:spPr>
          <a:xfrm>
            <a:off x="-1321904" y="936874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/>
              <a:t>E4E4E4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F914F-CFCB-D848-ADFF-6E9476EB121C}"/>
              </a:ext>
            </a:extLst>
          </p:cNvPr>
          <p:cNvSpPr/>
          <p:nvPr userDrawn="1"/>
        </p:nvSpPr>
        <p:spPr>
          <a:xfrm>
            <a:off x="-1336363" y="1605423"/>
            <a:ext cx="1129315" cy="599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D0814-E463-9D45-AEB0-1B8834E02DA1}"/>
              </a:ext>
            </a:extLst>
          </p:cNvPr>
          <p:cNvSpPr txBox="1"/>
          <p:nvPr userDrawn="1"/>
        </p:nvSpPr>
        <p:spPr>
          <a:xfrm>
            <a:off x="-1301584" y="1624347"/>
            <a:ext cx="79201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</a:rPr>
              <a:t>777777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062F4-50A3-5F4D-97CC-2E68DAC9E8D1}"/>
              </a:ext>
            </a:extLst>
          </p:cNvPr>
          <p:cNvSpPr txBox="1"/>
          <p:nvPr userDrawn="1"/>
        </p:nvSpPr>
        <p:spPr>
          <a:xfrm>
            <a:off x="-1336363" y="3588406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E0D5C0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9139F-AB33-C942-A4C9-2A932C16E874}"/>
              </a:ext>
            </a:extLst>
          </p:cNvPr>
          <p:cNvSpPr txBox="1"/>
          <p:nvPr userDrawn="1"/>
        </p:nvSpPr>
        <p:spPr>
          <a:xfrm>
            <a:off x="-1336363" y="4289458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Highlight</a:t>
            </a:r>
            <a:br>
              <a:rPr lang="en-US" sz="1000"/>
            </a:br>
            <a:r>
              <a:rPr lang="en-US" sz="1000"/>
              <a:t>ECB748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3D5FF-412F-3446-9C5A-C792CFFD52B8}"/>
              </a:ext>
            </a:extLst>
          </p:cNvPr>
          <p:cNvSpPr txBox="1"/>
          <p:nvPr userDrawn="1"/>
        </p:nvSpPr>
        <p:spPr>
          <a:xfrm>
            <a:off x="-1336363" y="4983233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Sky</a:t>
            </a:r>
            <a:br>
              <a:rPr lang="en-US" sz="1000"/>
            </a:br>
            <a:r>
              <a:rPr lang="en-US" sz="1000"/>
              <a:t>B3C9CD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B308F8-FDBB-D94E-AAD4-B7C8DE6E641C}"/>
              </a:ext>
            </a:extLst>
          </p:cNvPr>
          <p:cNvSpPr/>
          <p:nvPr userDrawn="1"/>
        </p:nvSpPr>
        <p:spPr>
          <a:xfrm>
            <a:off x="-1336363" y="2917223"/>
            <a:ext cx="1143775" cy="606777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E59B3-A31D-5B49-A390-48365EC49154}"/>
              </a:ext>
            </a:extLst>
          </p:cNvPr>
          <p:cNvSpPr txBox="1"/>
          <p:nvPr userDrawn="1"/>
        </p:nvSpPr>
        <p:spPr>
          <a:xfrm>
            <a:off x="-1336363" y="2933768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B4DBEA-F44D-1D46-88A3-F25117523E43}"/>
              </a:ext>
            </a:extLst>
          </p:cNvPr>
          <p:cNvSpPr txBox="1"/>
          <p:nvPr userDrawn="1"/>
        </p:nvSpPr>
        <p:spPr>
          <a:xfrm>
            <a:off x="-1378395" y="0"/>
            <a:ext cx="112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spc="100" baseline="0">
                <a:latin typeface="+mj-lt"/>
              </a:rPr>
              <a:t>Colors:</a:t>
            </a:r>
          </a:p>
        </p:txBody>
      </p:sp>
    </p:spTree>
    <p:extLst>
      <p:ext uri="{BB962C8B-B14F-4D97-AF65-F5344CB8AC3E}">
        <p14:creationId xmlns:p14="http://schemas.microsoft.com/office/powerpoint/2010/main" val="13289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8" r:id="rId2"/>
    <p:sldLayoutId id="2147483674" r:id="rId3"/>
    <p:sldLayoutId id="2147483676" r:id="rId4"/>
    <p:sldLayoutId id="2147483677" r:id="rId5"/>
    <p:sldLayoutId id="2147483689" r:id="rId6"/>
    <p:sldLayoutId id="2147483678" r:id="rId7"/>
    <p:sldLayoutId id="2147483663" r:id="rId8"/>
    <p:sldLayoutId id="2147483681" r:id="rId9"/>
    <p:sldLayoutId id="2147483682" r:id="rId10"/>
    <p:sldLayoutId id="2147483679" r:id="rId11"/>
    <p:sldLayoutId id="2147483680" r:id="rId12"/>
    <p:sldLayoutId id="2147483690" r:id="rId13"/>
    <p:sldLayoutId id="2147483683" r:id="rId14"/>
    <p:sldLayoutId id="2147483685" r:id="rId15"/>
    <p:sldLayoutId id="2147483684" r:id="rId16"/>
    <p:sldLayoutId id="2147483692" r:id="rId17"/>
    <p:sldLayoutId id="2147483686" r:id="rId18"/>
    <p:sldLayoutId id="2147483691" r:id="rId19"/>
    <p:sldLayoutId id="2147483693" r:id="rId20"/>
    <p:sldLayoutId id="2147483687" r:id="rId21"/>
    <p:sldLayoutId id="2147483673" r:id="rId22"/>
    <p:sldLayoutId id="2147483702" r:id="rId2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/rstudio-deskt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rdrr.i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rdLibrary/cpbp8306-dataanalysi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A00BA-B442-AC46-A209-60010293B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66" y="1974575"/>
            <a:ext cx="5461263" cy="1615978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CPBP 8306: </a:t>
            </a:r>
            <a:br>
              <a:rPr lang="en-US" b="1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Introduction to R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F0F30-04CD-FA43-878A-47D90E91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025" y="3588818"/>
            <a:ext cx="1739198" cy="365125"/>
          </a:xfrm>
        </p:spPr>
        <p:txBody>
          <a:bodyPr/>
          <a:lstStyle/>
          <a:p>
            <a:r>
              <a:rPr lang="en-US" dirty="0"/>
              <a:t>September 19, 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CD009-906D-2F3D-4E2A-DCAA80E86FD1}"/>
              </a:ext>
            </a:extLst>
          </p:cNvPr>
          <p:cNvSpPr txBox="1"/>
          <p:nvPr/>
        </p:nvSpPr>
        <p:spPr>
          <a:xfrm>
            <a:off x="493767" y="3966039"/>
            <a:ext cx="40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Stevenson Science &amp; Engineering Library</a:t>
            </a:r>
          </a:p>
          <a:p>
            <a:r>
              <a:rPr lang="en-US" dirty="0">
                <a:solidFill>
                  <a:schemeClr val="bg1"/>
                </a:solidFill>
              </a:rPr>
              <a:t>Joshua </a:t>
            </a:r>
            <a:r>
              <a:rPr lang="en-US" dirty="0" err="1">
                <a:solidFill>
                  <a:schemeClr val="bg1"/>
                </a:solidFill>
              </a:rPr>
              <a:t>Borycz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7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C6941-08C9-314B-1308-3D8DA28D0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088" y="3102625"/>
            <a:ext cx="10385823" cy="652750"/>
          </a:xfrm>
        </p:spPr>
        <p:txBody>
          <a:bodyPr/>
          <a:lstStyle/>
          <a:p>
            <a:r>
              <a:rPr lang="en-US" b="1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399689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4" y="232872"/>
            <a:ext cx="7627964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 R &amp; RStudio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BB549BB-851D-7FF5-684E-ECEB0E3AF1CA}"/>
              </a:ext>
            </a:extLst>
          </p:cNvPr>
          <p:cNvSpPr txBox="1">
            <a:spLocks/>
          </p:cNvSpPr>
          <p:nvPr/>
        </p:nvSpPr>
        <p:spPr>
          <a:xfrm>
            <a:off x="683544" y="1058373"/>
            <a:ext cx="10526739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en-US" sz="4000" dirty="0">
                <a:hlinkClick r:id="rId3"/>
              </a:rPr>
              <a:t>https://posit.co/download/rstudio-desktop</a:t>
            </a:r>
            <a:r>
              <a:rPr lang="en-US" altLang="en-US" sz="40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65544-D420-97A4-9B27-3E0405324A11}"/>
              </a:ext>
            </a:extLst>
          </p:cNvPr>
          <p:cNvSpPr txBox="1">
            <a:spLocks/>
          </p:cNvSpPr>
          <p:nvPr/>
        </p:nvSpPr>
        <p:spPr>
          <a:xfrm>
            <a:off x="392914" y="1870282"/>
            <a:ext cx="3801399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R?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152F22C-8497-D106-BD9C-9856049E85B9}"/>
              </a:ext>
            </a:extLst>
          </p:cNvPr>
          <p:cNvSpPr txBox="1">
            <a:spLocks/>
          </p:cNvSpPr>
          <p:nvPr/>
        </p:nvSpPr>
        <p:spPr>
          <a:xfrm>
            <a:off x="392914" y="2667427"/>
            <a:ext cx="5803578" cy="330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R is a language and environment for statistical computing and graphics</a:t>
            </a:r>
            <a:endParaRPr lang="en-US" altLang="en-US" sz="1800" dirty="0"/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programming language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data handling and storage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operators for calculations on arrays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data analysis tools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Graphical tool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huge number of useful packages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BFA98A7-FC78-CEA9-4D84-EE8E6B4AF2DE}"/>
              </a:ext>
            </a:extLst>
          </p:cNvPr>
          <p:cNvSpPr txBox="1">
            <a:spLocks/>
          </p:cNvSpPr>
          <p:nvPr/>
        </p:nvSpPr>
        <p:spPr>
          <a:xfrm>
            <a:off x="6388422" y="2667427"/>
            <a:ext cx="5803578" cy="29146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RStudio is an Integrated Development Environment (IDE)</a:t>
            </a:r>
            <a:endParaRPr lang="en-US" altLang="en-US" sz="1800" dirty="0"/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application for efficiently developing code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syntax highlighting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package management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visualization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debugging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testing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5FD785-AD39-D30A-A362-B294026CDA8B}"/>
              </a:ext>
            </a:extLst>
          </p:cNvPr>
          <p:cNvSpPr txBox="1">
            <a:spLocks/>
          </p:cNvSpPr>
          <p:nvPr/>
        </p:nvSpPr>
        <p:spPr>
          <a:xfrm>
            <a:off x="6524444" y="1870282"/>
            <a:ext cx="5274642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RStudio?</a:t>
            </a:r>
          </a:p>
        </p:txBody>
      </p:sp>
    </p:spTree>
    <p:extLst>
      <p:ext uri="{BB962C8B-B14F-4D97-AF65-F5344CB8AC3E}">
        <p14:creationId xmlns:p14="http://schemas.microsoft.com/office/powerpoint/2010/main" val="320050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management for R projects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5D060A9-18B7-EE90-76C5-EA5E9766DCBA}"/>
              </a:ext>
            </a:extLst>
          </p:cNvPr>
          <p:cNvSpPr txBox="1">
            <a:spLocks/>
          </p:cNvSpPr>
          <p:nvPr/>
        </p:nvSpPr>
        <p:spPr>
          <a:xfrm>
            <a:off x="392913" y="1088299"/>
            <a:ext cx="10361226" cy="54394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Create a GitHub repository (GitHub Desktop)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Create an R project (RStudio: File &gt; New Project)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Create the following files and folders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 err="1"/>
              <a:t>README.md</a:t>
            </a:r>
            <a:r>
              <a:rPr lang="en-US" dirty="0"/>
              <a:t>: text doc to describe and organize your code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 err="1"/>
              <a:t>main.R</a:t>
            </a:r>
            <a:r>
              <a:rPr lang="en-US" dirty="0"/>
              <a:t>: main script you will use to run your code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 err="1"/>
              <a:t>raw_data</a:t>
            </a:r>
            <a:r>
              <a:rPr lang="en-US" dirty="0"/>
              <a:t>: place the unchanged data into this folder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/>
              <a:t>data</a:t>
            </a:r>
            <a:r>
              <a:rPr lang="en-US" dirty="0"/>
              <a:t>: cleaned manipulated data can go here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/>
              <a:t>scripts</a:t>
            </a:r>
            <a:r>
              <a:rPr lang="en-US" dirty="0"/>
              <a:t>: scripts for different parts of your code 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/>
              <a:t>output</a:t>
            </a:r>
            <a:r>
              <a:rPr lang="en-US" dirty="0"/>
              <a:t>: tables, figures, or files that your code produces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Name files using snake case (</a:t>
            </a:r>
            <a:r>
              <a:rPr lang="en-US" dirty="0" err="1"/>
              <a:t>snake_case_is_good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Use numbers at the beginning to order files (0_clean_data.R)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Use .</a:t>
            </a:r>
            <a:r>
              <a:rPr lang="en-US" dirty="0" err="1"/>
              <a:t>gitignore</a:t>
            </a:r>
            <a:r>
              <a:rPr lang="en-US" dirty="0"/>
              <a:t> to ignore certain folders and files</a:t>
            </a:r>
          </a:p>
        </p:txBody>
      </p:sp>
    </p:spTree>
    <p:extLst>
      <p:ext uri="{BB962C8B-B14F-4D97-AF65-F5344CB8AC3E}">
        <p14:creationId xmlns:p14="http://schemas.microsoft.com/office/powerpoint/2010/main" val="188057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main.R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5D060A9-18B7-EE90-76C5-EA5E9766DCBA}"/>
              </a:ext>
            </a:extLst>
          </p:cNvPr>
          <p:cNvSpPr txBox="1">
            <a:spLocks/>
          </p:cNvSpPr>
          <p:nvPr/>
        </p:nvSpPr>
        <p:spPr>
          <a:xfrm>
            <a:off x="392913" y="1067317"/>
            <a:ext cx="10550070" cy="54132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Load packages</a:t>
            </a:r>
          </a:p>
          <a:p>
            <a:pPr lvl="1">
              <a:defRPr/>
            </a:pPr>
            <a:r>
              <a:rPr lang="en-US" dirty="0" err="1">
                <a:latin typeface="Lucida Console" panose="020B0609040504020204" pitchFamily="49" charset="0"/>
              </a:rPr>
              <a:t>install.packages</a:t>
            </a:r>
            <a:r>
              <a:rPr lang="en-US" dirty="0">
                <a:latin typeface="Lucida Console" panose="020B0609040504020204" pitchFamily="49" charset="0"/>
              </a:rPr>
              <a:t>(c("stats", "</a:t>
            </a:r>
            <a:r>
              <a:rPr lang="en-US" dirty="0" err="1">
                <a:latin typeface="Lucida Console" panose="020B0609040504020204" pitchFamily="49" charset="0"/>
              </a:rPr>
              <a:t>tidyverse</a:t>
            </a:r>
            <a:r>
              <a:rPr lang="en-US" dirty="0">
                <a:latin typeface="Lucida Console" panose="020B0609040504020204" pitchFamily="49" charset="0"/>
              </a:rPr>
              <a:t>"))</a:t>
            </a:r>
          </a:p>
          <a:p>
            <a:pPr lvl="1">
              <a:defRPr/>
            </a:pPr>
            <a:r>
              <a:rPr lang="en-US" dirty="0">
                <a:latin typeface="Lucida Console" panose="020B0609040504020204" pitchFamily="49" charset="0"/>
              </a:rPr>
              <a:t>library(stats, </a:t>
            </a:r>
            <a:r>
              <a:rPr lang="en-US" dirty="0" err="1">
                <a:latin typeface="Lucida Console" panose="020B0609040504020204" pitchFamily="49" charset="0"/>
              </a:rPr>
              <a:t>tidyverse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lvl="1">
              <a:defRPr/>
            </a:pPr>
            <a:r>
              <a:rPr lang="en-US" dirty="0"/>
              <a:t>OR use </a:t>
            </a:r>
            <a:r>
              <a:rPr lang="en-US" dirty="0" err="1">
                <a:latin typeface="Lucida Console" panose="020B0609040504020204" pitchFamily="49" charset="0"/>
              </a:rPr>
              <a:t>pacman</a:t>
            </a:r>
            <a:r>
              <a:rPr lang="en-US" dirty="0">
                <a:latin typeface="Lucida Console" panose="020B0609040504020204" pitchFamily="49" charset="0"/>
              </a:rPr>
              <a:t>::</a:t>
            </a:r>
            <a:r>
              <a:rPr lang="en-US" dirty="0" err="1">
                <a:latin typeface="Lucida Console" panose="020B0609040504020204" pitchFamily="49" charset="0"/>
              </a:rPr>
              <a:t>p_load</a:t>
            </a:r>
            <a:r>
              <a:rPr lang="en-US" dirty="0">
                <a:latin typeface="Lucida Console" panose="020B0609040504020204" pitchFamily="49" charset="0"/>
              </a:rPr>
              <a:t>(stats, </a:t>
            </a:r>
            <a:r>
              <a:rPr lang="en-US" dirty="0" err="1">
                <a:latin typeface="Lucida Console" panose="020B0609040504020204" pitchFamily="49" charset="0"/>
              </a:rPr>
              <a:t>tidyverse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lvl="1">
              <a:defRPr/>
            </a:pPr>
            <a:endParaRPr lang="en-US" dirty="0">
              <a:latin typeface="Lucida Console" panose="020B0609040504020204" pitchFamily="49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Load data</a:t>
            </a:r>
          </a:p>
          <a:p>
            <a:pPr lvl="1">
              <a:defRPr/>
            </a:pPr>
            <a:r>
              <a:rPr lang="en-US" dirty="0" err="1">
                <a:latin typeface="Lucida Console" panose="020B0609040504020204" pitchFamily="49" charset="0"/>
              </a:rPr>
              <a:t>name_of_object</a:t>
            </a:r>
            <a:r>
              <a:rPr lang="en-US" dirty="0">
                <a:latin typeface="Lucida Console" panose="020B0609040504020204" pitchFamily="49" charset="0"/>
              </a:rPr>
              <a:t> &lt;- </a:t>
            </a:r>
            <a:r>
              <a:rPr lang="en-US" dirty="0" err="1">
                <a:latin typeface="Lucida Console" panose="020B0609040504020204" pitchFamily="49" charset="0"/>
              </a:rPr>
              <a:t>read_csv</a:t>
            </a:r>
            <a:r>
              <a:rPr lang="en-US" dirty="0">
                <a:latin typeface="Lucida Console" panose="020B0609040504020204" pitchFamily="49" charset="0"/>
              </a:rPr>
              <a:t>("</a:t>
            </a:r>
            <a:r>
              <a:rPr lang="en-US" dirty="0" err="1">
                <a:latin typeface="Lucida Console" panose="020B0609040504020204" pitchFamily="49" charset="0"/>
              </a:rPr>
              <a:t>path_to_data</a:t>
            </a:r>
            <a:r>
              <a:rPr lang="en-US" dirty="0">
                <a:latin typeface="Lucida Console" panose="020B0609040504020204" pitchFamily="49" charset="0"/>
              </a:rPr>
              <a:t>/folder/</a:t>
            </a:r>
            <a:r>
              <a:rPr lang="en-US" dirty="0" err="1">
                <a:latin typeface="Lucida Console" panose="020B0609040504020204" pitchFamily="49" charset="0"/>
              </a:rPr>
              <a:t>file.csv</a:t>
            </a:r>
            <a:r>
              <a:rPr lang="en-US" dirty="0">
                <a:latin typeface="Lucida Console" panose="020B0609040504020204" pitchFamily="49" charset="0"/>
              </a:rPr>
              <a:t>")</a:t>
            </a:r>
          </a:p>
          <a:p>
            <a:pPr lvl="1">
              <a:defRPr/>
            </a:pPr>
            <a:endParaRPr lang="en-US" dirty="0">
              <a:latin typeface="Lucida Console" panose="020B0609040504020204" pitchFamily="49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Run scripts</a:t>
            </a:r>
          </a:p>
          <a:p>
            <a:pPr lvl="1">
              <a:defRPr/>
            </a:pPr>
            <a:r>
              <a:rPr lang="en-US" dirty="0">
                <a:latin typeface="Lucida Console" panose="020B0609040504020204" pitchFamily="49" charset="0"/>
              </a:rPr>
              <a:t>source("scripts/0_clean_data.R")</a:t>
            </a:r>
          </a:p>
          <a:p>
            <a:pPr marL="457200" lvl="1" indent="0">
              <a:buNone/>
              <a:defRPr/>
            </a:pPr>
            <a:endParaRPr lang="en-US" dirty="0">
              <a:latin typeface="Lucida Console" panose="020B0609040504020204" pitchFamily="49" charset="0"/>
            </a:endParaRPr>
          </a:p>
          <a:p>
            <a:pPr marL="457200" lvl="1" indent="0">
              <a:buNone/>
              <a:defRPr/>
            </a:pPr>
            <a:r>
              <a:rPr lang="en-US" b="1" dirty="0"/>
              <a:t>LEAVE DESCRIPTIVE COMMENTS!!!</a:t>
            </a:r>
          </a:p>
        </p:txBody>
      </p:sp>
    </p:spTree>
    <p:extLst>
      <p:ext uri="{BB962C8B-B14F-4D97-AF65-F5344CB8AC3E}">
        <p14:creationId xmlns:p14="http://schemas.microsoft.com/office/powerpoint/2010/main" val="21850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4795313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Tidyverse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D5C851-BADA-7B87-259D-40E5E207D1D5}"/>
              </a:ext>
            </a:extLst>
          </p:cNvPr>
          <p:cNvSpPr txBox="1"/>
          <p:nvPr/>
        </p:nvSpPr>
        <p:spPr>
          <a:xfrm>
            <a:off x="2626271" y="801581"/>
            <a:ext cx="6939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hlinkClick r:id="rId3"/>
              </a:rPr>
              <a:t>https://www.tidyverse.org</a:t>
            </a:r>
            <a:r>
              <a:rPr lang="en-US" sz="4000" dirty="0"/>
              <a:t> 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CBAEF97-9340-5579-C892-2B1E3C77B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36" y="1896939"/>
            <a:ext cx="5189878" cy="3836276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DDDEEDD-EE5F-CD81-8B08-FBF27AE6F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1637106"/>
            <a:ext cx="5034456" cy="3798670"/>
          </a:xfrm>
          <a:prstGeom prst="rect">
            <a:avLst/>
          </a:prstGeom>
        </p:spPr>
      </p:pic>
      <p:pic>
        <p:nvPicPr>
          <p:cNvPr id="15" name="Picture 1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E1AD373-81AD-26E0-1B47-866CB619A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356" y="5351836"/>
            <a:ext cx="4905668" cy="11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0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4795313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packages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D5C851-BADA-7B87-259D-40E5E207D1D5}"/>
              </a:ext>
            </a:extLst>
          </p:cNvPr>
          <p:cNvSpPr txBox="1"/>
          <p:nvPr/>
        </p:nvSpPr>
        <p:spPr>
          <a:xfrm>
            <a:off x="392913" y="1221967"/>
            <a:ext cx="843383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The Comprehensive R Archive Network</a:t>
            </a:r>
          </a:p>
          <a:p>
            <a:r>
              <a:rPr lang="en-US" sz="4000" dirty="0">
                <a:hlinkClick r:id="rId3"/>
              </a:rPr>
              <a:t>https://cran.r-project.org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Find any R package and run R code</a:t>
            </a:r>
          </a:p>
          <a:p>
            <a:r>
              <a:rPr lang="en-US" sz="4000" dirty="0">
                <a:hlinkClick r:id="rId4"/>
              </a:rPr>
              <a:t>https://rdrr.io</a:t>
            </a:r>
            <a:r>
              <a:rPr lang="en-US" sz="40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7AD0D-63AE-C7E1-AFC4-B08F31258299}"/>
              </a:ext>
            </a:extLst>
          </p:cNvPr>
          <p:cNvSpPr txBox="1"/>
          <p:nvPr/>
        </p:nvSpPr>
        <p:spPr>
          <a:xfrm>
            <a:off x="8826751" y="2094496"/>
            <a:ext cx="362053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Try these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Biostatistics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biostat3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/>
              <a:t>bioi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psych</a:t>
            </a:r>
          </a:p>
        </p:txBody>
      </p:sp>
    </p:spTree>
    <p:extLst>
      <p:ext uri="{BB962C8B-B14F-4D97-AF65-F5344CB8AC3E}">
        <p14:creationId xmlns:p14="http://schemas.microsoft.com/office/powerpoint/2010/main" val="206161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4795313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RStudio basics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9FB85E-7477-1339-7198-0F9FFB170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9" y="845303"/>
            <a:ext cx="10952922" cy="6012697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D8CA0F-00EC-3CB5-8F31-BE7D44D8E3BE}"/>
              </a:ext>
            </a:extLst>
          </p:cNvPr>
          <p:cNvSpPr txBox="1">
            <a:spLocks/>
          </p:cNvSpPr>
          <p:nvPr/>
        </p:nvSpPr>
        <p:spPr>
          <a:xfrm>
            <a:off x="4714898" y="2734052"/>
            <a:ext cx="1069676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Files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22C5621-56EE-EAD7-B5D0-0364E739C67D}"/>
              </a:ext>
            </a:extLst>
          </p:cNvPr>
          <p:cNvSpPr txBox="1">
            <a:spLocks/>
          </p:cNvSpPr>
          <p:nvPr/>
        </p:nvSpPr>
        <p:spPr>
          <a:xfrm>
            <a:off x="4714898" y="5480565"/>
            <a:ext cx="2610241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Code &amp; Terminal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C6D192B-3695-B6D3-5BEB-F5B2588EFBA3}"/>
              </a:ext>
            </a:extLst>
          </p:cNvPr>
          <p:cNvSpPr txBox="1">
            <a:spLocks/>
          </p:cNvSpPr>
          <p:nvPr/>
        </p:nvSpPr>
        <p:spPr>
          <a:xfrm>
            <a:off x="9410918" y="5391243"/>
            <a:ext cx="1871432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Folders, viz, packages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2CAB0DF-3A5E-17F1-AB24-61D16832DD2A}"/>
              </a:ext>
            </a:extLst>
          </p:cNvPr>
          <p:cNvSpPr txBox="1">
            <a:spLocks/>
          </p:cNvSpPr>
          <p:nvPr/>
        </p:nvSpPr>
        <p:spPr>
          <a:xfrm>
            <a:off x="9307275" y="2309320"/>
            <a:ext cx="2078717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Environment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3C97836-5611-8B09-CEF3-B7235DA1316B}"/>
              </a:ext>
            </a:extLst>
          </p:cNvPr>
          <p:cNvSpPr txBox="1">
            <a:spLocks/>
          </p:cNvSpPr>
          <p:nvPr/>
        </p:nvSpPr>
        <p:spPr>
          <a:xfrm>
            <a:off x="1013342" y="2907830"/>
            <a:ext cx="607325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en-US" sz="1400" dirty="0"/>
              <a:t>command + enter to submit line of code</a:t>
            </a:r>
          </a:p>
        </p:txBody>
      </p:sp>
    </p:spTree>
    <p:extLst>
      <p:ext uri="{BB962C8B-B14F-4D97-AF65-F5344CB8AC3E}">
        <p14:creationId xmlns:p14="http://schemas.microsoft.com/office/powerpoint/2010/main" val="423431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code for today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BFEBF-8149-29FC-20CC-BE14B3A63B5A}"/>
              </a:ext>
            </a:extLst>
          </p:cNvPr>
          <p:cNvSpPr txBox="1"/>
          <p:nvPr/>
        </p:nvSpPr>
        <p:spPr>
          <a:xfrm>
            <a:off x="208009" y="2551837"/>
            <a:ext cx="117759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Link: </a:t>
            </a:r>
            <a:r>
              <a:rPr lang="en-US" sz="3600" dirty="0">
                <a:hlinkClick r:id="rId3"/>
              </a:rPr>
              <a:t>https://github.com/HeardLibrary/cpbp8306-dataanalysis</a:t>
            </a:r>
            <a:endParaRPr lang="en-US" sz="3600" dirty="0"/>
          </a:p>
          <a:p>
            <a:endParaRPr lang="en-US" sz="3600" dirty="0"/>
          </a:p>
          <a:p>
            <a:r>
              <a:rPr lang="en-US" sz="3600" b="1" dirty="0"/>
              <a:t>Folder: </a:t>
            </a:r>
            <a:r>
              <a:rPr lang="en-US" sz="3600" dirty="0"/>
              <a:t>S05_20240919_R_basics_1 </a:t>
            </a:r>
          </a:p>
        </p:txBody>
      </p:sp>
    </p:spTree>
    <p:extLst>
      <p:ext uri="{BB962C8B-B14F-4D97-AF65-F5344CB8AC3E}">
        <p14:creationId xmlns:p14="http://schemas.microsoft.com/office/powerpoint/2010/main" val="3915008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287DFF"/>
      </a:hlink>
      <a:folHlink>
        <a:srgbClr val="21FC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_Brand_Template" id="{08A68AB4-5590-4B4B-BF52-0B4B70F43C38}" vid="{247FEBA0-18E1-A94F-A103-A8783525E8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8E9D3969D684A93D91DA2BD838286" ma:contentTypeVersion="18" ma:contentTypeDescription="Create a new document." ma:contentTypeScope="" ma:versionID="4c469867a3f215abcc25e347498f720d">
  <xsd:schema xmlns:xsd="http://www.w3.org/2001/XMLSchema" xmlns:xs="http://www.w3.org/2001/XMLSchema" xmlns:p="http://schemas.microsoft.com/office/2006/metadata/properties" xmlns:ns2="afc47b12-cb57-4116-9c0c-4fb41577a2e5" xmlns:ns3="a63f8c51-8f9e-4dd1-b6cd-8c5ff29615d2" targetNamespace="http://schemas.microsoft.com/office/2006/metadata/properties" ma:root="true" ma:fieldsID="4cdad052b18760ad75279e6527f0276f" ns2:_="" ns3:_="">
    <xsd:import namespace="afc47b12-cb57-4116-9c0c-4fb41577a2e5"/>
    <xsd:import namespace="a63f8c51-8f9e-4dd1-b6cd-8c5ff29615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c47b12-cb57-4116-9c0c-4fb41577a2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c383c50-2e5a-4ee2-a287-62075b1c8a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3f8c51-8f9e-4dd1-b6cd-8c5ff29615d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a2593170-8ea5-4dbf-ad83-73f2293b0ef3}" ma:internalName="TaxCatchAll" ma:showField="CatchAllData" ma:web="a63f8c51-8f9e-4dd1-b6cd-8c5ff29615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3f8c51-8f9e-4dd1-b6cd-8c5ff29615d2" xsi:nil="true"/>
    <lcf76f155ced4ddcb4097134ff3c332f xmlns="afc47b12-cb57-4116-9c0c-4fb41577a2e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D46203-7850-44AF-BE55-8C2C18B4C5F4}">
  <ds:schemaRefs>
    <ds:schemaRef ds:uri="a63f8c51-8f9e-4dd1-b6cd-8c5ff29615d2"/>
    <ds:schemaRef ds:uri="afc47b12-cb57-4116-9c0c-4fb41577a2e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3CF1739-30E1-4907-B4F2-D399C26274F3}">
  <ds:schemaRefs>
    <ds:schemaRef ds:uri="a63f8c51-8f9e-4dd1-b6cd-8c5ff29615d2"/>
    <ds:schemaRef ds:uri="afc47b12-cb57-4116-9c0c-4fb41577a2e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29A58D2-4EA6-4EFD-9D2D-CCE00278E9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9628</TotalTime>
  <Words>566</Words>
  <Application>Microsoft Macintosh PowerPoint</Application>
  <PresentationFormat>Widescreen</PresentationFormat>
  <Paragraphs>107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Lucida Console</vt:lpstr>
      <vt:lpstr>Tahoma</vt:lpstr>
      <vt:lpstr>Times</vt:lpstr>
      <vt:lpstr>Office Theme</vt:lpstr>
      <vt:lpstr>CPBP 8306:  Introduction to R</vt:lpstr>
      <vt:lpstr>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a literature review</dc:title>
  <dc:creator>Borycz, Joshua D</dc:creator>
  <cp:lastModifiedBy>Borycz, Joshua D</cp:lastModifiedBy>
  <cp:revision>85</cp:revision>
  <dcterms:created xsi:type="dcterms:W3CDTF">2022-08-02T18:04:34Z</dcterms:created>
  <dcterms:modified xsi:type="dcterms:W3CDTF">2024-09-18T18:27:23Z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0x010100B8E8E9D3969D684A93D91DA2BD838286</vt:lpwstr>
  </property>
  <property fmtid="{D5CDD505-2E9C-101B-9397-08002B2CF9AE}" pid="3" name="MediaServiceImageTags">
    <vt:lpwstr/>
  </property>
</Properties>
</file>